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7"/>
  </p:notesMasterIdLst>
  <p:handoutMasterIdLst>
    <p:handoutMasterId r:id="rId38"/>
  </p:handoutMasterIdLst>
  <p:sldIdLst>
    <p:sldId id="256" r:id="rId2"/>
    <p:sldId id="465" r:id="rId3"/>
    <p:sldId id="466" r:id="rId4"/>
    <p:sldId id="471" r:id="rId5"/>
    <p:sldId id="467" r:id="rId6"/>
    <p:sldId id="449" r:id="rId7"/>
    <p:sldId id="461" r:id="rId8"/>
    <p:sldId id="464" r:id="rId9"/>
    <p:sldId id="459" r:id="rId10"/>
    <p:sldId id="460" r:id="rId11"/>
    <p:sldId id="462" r:id="rId12"/>
    <p:sldId id="458" r:id="rId13"/>
    <p:sldId id="450" r:id="rId14"/>
    <p:sldId id="451" r:id="rId15"/>
    <p:sldId id="463" r:id="rId16"/>
    <p:sldId id="446" r:id="rId17"/>
    <p:sldId id="455" r:id="rId18"/>
    <p:sldId id="454" r:id="rId19"/>
    <p:sldId id="456" r:id="rId20"/>
    <p:sldId id="457" r:id="rId21"/>
    <p:sldId id="452" r:id="rId22"/>
    <p:sldId id="472" r:id="rId23"/>
    <p:sldId id="474" r:id="rId24"/>
    <p:sldId id="476" r:id="rId25"/>
    <p:sldId id="477" r:id="rId26"/>
    <p:sldId id="475" r:id="rId27"/>
    <p:sldId id="478" r:id="rId28"/>
    <p:sldId id="473" r:id="rId29"/>
    <p:sldId id="468" r:id="rId30"/>
    <p:sldId id="469" r:id="rId31"/>
    <p:sldId id="470" r:id="rId32"/>
    <p:sldId id="481" r:id="rId33"/>
    <p:sldId id="479" r:id="rId34"/>
    <p:sldId id="480" r:id="rId35"/>
    <p:sldId id="428" r:id="rId36"/>
  </p:sldIdLst>
  <p:sldSz cx="9144000" cy="5143500" type="screen16x9"/>
  <p:notesSz cx="6858000" cy="9144000"/>
  <p:embeddedFontLst>
    <p:embeddedFont>
      <p:font typeface="Brush Script MT" panose="03060802040406070304" pitchFamily="66" charset="0"/>
      <p:italic r:id="rId39"/>
    </p:embeddedFont>
    <p:embeddedFont>
      <p:font typeface="Adobe Devanagari" panose="02040503050201020203" pitchFamily="18" charset="0"/>
      <p:regular r:id="rId40"/>
      <p:bold r:id="rId41"/>
      <p:italic r:id="rId42"/>
      <p:boldItalic r:id="rId43"/>
    </p:embeddedFont>
    <p:embeddedFont>
      <p:font typeface="Dosis" panose="020B0604020202020204" charset="0"/>
      <p:regular r:id="rId44"/>
      <p:bold r:id="rId45"/>
    </p:embeddedFont>
    <p:embeddedFont>
      <p:font typeface="Bahnschrift Light Condensed" panose="020B0502040204020203" pitchFamily="34" charset="0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Sniglet" panose="020B0604020202020204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09" autoAdjust="0"/>
  </p:normalViewPr>
  <p:slideViewPr>
    <p:cSldViewPr snapToGrid="0">
      <p:cViewPr>
        <p:scale>
          <a:sx n="100" d="100"/>
          <a:sy n="100" d="100"/>
        </p:scale>
        <p:origin x="176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75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https://www.andreafortuna.org/cybersecurity/volatility-my-own-cheatsheet-part-2-processes-and-dlls/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0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34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0" r:id="rId3"/>
    <p:sldLayoutId id="2147483662" r:id="rId4"/>
    <p:sldLayoutId id="214748366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/40ak15mk5xr8hvk/how_to_crack_pwd_123.pdf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OxR4KLj-4I" TargetMode="External"/><Relationship Id="rId7" Type="http://schemas.openxmlformats.org/officeDocument/2006/relationships/hyperlink" Target="https://resources.infosecinstitute.com/memory-forensics-and-analysis-using-volatility/#gref" TargetMode="External"/><Relationship Id="rId2" Type="http://schemas.openxmlformats.org/officeDocument/2006/relationships/hyperlink" Target="https://lucideustech.blogspot.com/2018/01/windows-volatile-memory-acquisition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forensicsmag.com/finding-advanced-malware-using-volatility/" TargetMode="External"/><Relationship Id="rId5" Type="http://schemas.openxmlformats.org/officeDocument/2006/relationships/hyperlink" Target="https://github.com/volatilityfoundation/volatility/wiki" TargetMode="External"/><Relationship Id="rId4" Type="http://schemas.openxmlformats.org/officeDocument/2006/relationships/hyperlink" Target="https://github.com/volatilityfoundation/volatility/wiki/Volatility-Usag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Window 7 Memory Forensics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98" y="197352"/>
            <a:ext cx="3473405" cy="45688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644" y="968582"/>
            <a:ext cx="3343742" cy="2772162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4" idx="1"/>
          </p:cNvCxnSpPr>
          <p:nvPr/>
        </p:nvCxnSpPr>
        <p:spPr>
          <a:xfrm flipV="1">
            <a:off x="2519534" y="2354663"/>
            <a:ext cx="2479110" cy="221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523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81" y="585480"/>
            <a:ext cx="3386754" cy="1473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572735"/>
            <a:ext cx="3333000" cy="1499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81" y="2548677"/>
            <a:ext cx="7069278" cy="145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55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Move captured memory from a USB to Kali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1135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98" y="1019844"/>
            <a:ext cx="6296904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90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a working directory in Kali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8" y="1584131"/>
            <a:ext cx="4634320" cy="158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00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memory information from USB to Kali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0986"/>
            <a:ext cx="9144000" cy="190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15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Memory Analysis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6105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global command line options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42" y="1031065"/>
            <a:ext cx="6162673" cy="383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2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information for the </a:t>
            </a:r>
            <a:r>
              <a:rPr lang="en-US" dirty="0" smtClean="0"/>
              <a:t>image using </a:t>
            </a:r>
            <a:r>
              <a:rPr lang="en-US" dirty="0" err="1" smtClean="0">
                <a:solidFill>
                  <a:srgbClr val="FF0000"/>
                </a:solidFill>
              </a:rPr>
              <a:t>imageinfo</a:t>
            </a:r>
            <a:r>
              <a:rPr lang="en-US" dirty="0" smtClean="0"/>
              <a:t> plugin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29" y="1082425"/>
            <a:ext cx="8211696" cy="371526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677174" y="940714"/>
            <a:ext cx="618371" cy="98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295787" y="2447171"/>
            <a:ext cx="5104852" cy="18419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81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plugins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23" y="1137229"/>
            <a:ext cx="6707504" cy="37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70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Windows Volatile </a:t>
            </a:r>
            <a:r>
              <a:rPr lang="en-US" dirty="0" smtClean="0"/>
              <a:t>Memory (RAM)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2786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00" y="366404"/>
            <a:ext cx="7525800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34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all running processes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003484"/>
            <a:ext cx="7465411" cy="384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57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for network artifacts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43659"/>
            <a:ext cx="7387563" cy="383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35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Fillet out TCPv6: </a:t>
            </a:r>
            <a:r>
              <a:rPr lang="en-US" dirty="0" smtClean="0">
                <a:solidFill>
                  <a:srgbClr val="FF0000"/>
                </a:solidFill>
              </a:rPr>
              <a:t>grep –vi TCPv6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148074"/>
            <a:ext cx="8283920" cy="377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70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Hidden or terminated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1" y="2313269"/>
            <a:ext cx="8387482" cy="5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15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reference processes with various lists (clues for malware)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6" y="1163045"/>
            <a:ext cx="8773749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09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 command history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94" y="1666748"/>
            <a:ext cx="8326012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03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interesting functions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volatility -f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memdumpWin7.mem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--profile=Win7SP1x86_23418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consoles</a:t>
            </a:r>
          </a:p>
          <a:p>
            <a:pPr lvl="1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Not only show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history, but screen information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volatility -f memdumpWin7.mem --profile=Win7SP1x86_23418 </a:t>
            </a:r>
            <a:r>
              <a:rPr lang="en-US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evtlogs</a:t>
            </a:r>
            <a:endParaRPr 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Not support this profile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There is also an option (--save-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evt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) to dump raw event logs for parsing with external tools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--profile=WinXPSP2x64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evtlogs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save-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evt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-D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volatility -f memdumpWin7.mem --profile=Win7SP1x86_23418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iehistory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&gt;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output.txt</a:t>
            </a:r>
          </a:p>
          <a:p>
            <a:pPr lvl="1"/>
            <a:r>
              <a:rPr lang="en-US" sz="13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iehistory</a:t>
            </a:r>
            <a:endParaRPr 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14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</a:t>
            </a:r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180" y="49921"/>
            <a:ext cx="6150820" cy="50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9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Process Limitations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fld id="{E24DD715-7292-4FAD-A484-09D5D92FAB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31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media </a:t>
            </a:r>
            <a:r>
              <a:rPr lang="en-US" dirty="0" smtClean="0"/>
              <a:t>vs RAM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7192225" cy="3610800"/>
          </a:xfrm>
        </p:spPr>
        <p:txBody>
          <a:bodyPr/>
          <a:lstStyle/>
          <a:p>
            <a:r>
              <a:rPr lang="en-US" dirty="0" smtClean="0"/>
              <a:t>RAM stores </a:t>
            </a:r>
            <a:r>
              <a:rPr lang="en-US" dirty="0"/>
              <a:t>information </a:t>
            </a:r>
            <a:endParaRPr lang="en-US" dirty="0" smtClean="0"/>
          </a:p>
          <a:p>
            <a:pPr lvl="1"/>
            <a:r>
              <a:rPr lang="en-US" dirty="0" smtClean="0"/>
              <a:t>running </a:t>
            </a:r>
            <a:r>
              <a:rPr lang="en-US" dirty="0"/>
              <a:t>process, incognito browsing sessions, clipboard data , information stored in plain text files and much more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Essential </a:t>
            </a:r>
            <a:r>
              <a:rPr lang="en-US" dirty="0"/>
              <a:t>for malware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running </a:t>
            </a:r>
            <a:r>
              <a:rPr lang="en-US" dirty="0"/>
              <a:t>process information, services, system service </a:t>
            </a:r>
            <a:r>
              <a:rPr lang="en-US" dirty="0" smtClean="0"/>
              <a:t>behavior, </a:t>
            </a:r>
            <a:r>
              <a:rPr lang="en-US" dirty="0"/>
              <a:t>registry </a:t>
            </a:r>
            <a:r>
              <a:rPr lang="en-US" dirty="0" smtClean="0"/>
              <a:t>updates</a:t>
            </a:r>
            <a:r>
              <a:rPr lang="en-US" dirty="0"/>
              <a:t>, network traffic </a:t>
            </a:r>
            <a:endParaRPr lang="en-US" dirty="0" smtClean="0"/>
          </a:p>
          <a:p>
            <a:r>
              <a:rPr lang="en-US" dirty="0" smtClean="0"/>
              <a:t>Other artifacts</a:t>
            </a:r>
          </a:p>
          <a:p>
            <a:pPr lvl="1"/>
            <a:r>
              <a:rPr lang="en-US" dirty="0" smtClean="0"/>
              <a:t>browsing sessions </a:t>
            </a:r>
            <a:r>
              <a:rPr lang="en-US" dirty="0"/>
              <a:t>(Incognito Sessions</a:t>
            </a:r>
            <a:r>
              <a:rPr lang="en-US" dirty="0" smtClean="0"/>
              <a:t>) , passwords, accessed files </a:t>
            </a:r>
            <a:r>
              <a:rPr lang="en-US" dirty="0"/>
              <a:t>and </a:t>
            </a:r>
            <a:r>
              <a:rPr lang="en-US" dirty="0" smtClean="0"/>
              <a:t>multimedia, Chats/Running </a:t>
            </a:r>
            <a:r>
              <a:rPr lang="en-US" dirty="0"/>
              <a:t>Application stored data</a:t>
            </a:r>
          </a:p>
        </p:txBody>
      </p:sp>
    </p:spTree>
    <p:extLst>
      <p:ext uri="{BB962C8B-B14F-4D97-AF65-F5344CB8AC3E}">
        <p14:creationId xmlns:p14="http://schemas.microsoft.com/office/powerpoint/2010/main" val="1775187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locked machine with limited access cannot be utilized for volatile memory analysis . </a:t>
            </a:r>
            <a:endParaRPr lang="en-US" dirty="0" smtClean="0"/>
          </a:p>
          <a:p>
            <a:r>
              <a:rPr lang="en-US" dirty="0" smtClean="0"/>
              <a:t>The  </a:t>
            </a:r>
            <a:r>
              <a:rPr lang="en-US" dirty="0"/>
              <a:t>unlocking procedure will create changes to the system data and can cause system instability. </a:t>
            </a:r>
          </a:p>
        </p:txBody>
      </p:sp>
    </p:spTree>
    <p:extLst>
      <p:ext uri="{BB962C8B-B14F-4D97-AF65-F5344CB8AC3E}">
        <p14:creationId xmlns:p14="http://schemas.microsoft.com/office/powerpoint/2010/main" val="3155969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 platforms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Memory </a:t>
            </a:r>
            <a:r>
              <a:rPr lang="en-US" dirty="0"/>
              <a:t>dump is available only for the devices having administrative access or privileges in simple terms, device has to be rooted or jailbroken.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dump is specific to the user account it has been accessed with, the RAM contents are available for only the logged in user.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7879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Your work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6810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Open IE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Download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www.dropbox.com/s/40ak15mk5xr8hvk/how_to_crack_pwd_123.pdf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Open Windows Prompt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Copy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how_to_crack_pwd_123.pdf to a USB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35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goal is to find evidence in memory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0757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744892" cy="3610800"/>
          </a:xfrm>
        </p:spPr>
        <p:txBody>
          <a:bodyPr/>
          <a:lstStyle/>
          <a:p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lucideustech.blogspot.com/2018/01/windows-volatile-memory-acquisition.html</a:t>
            </a:r>
            <a:endParaRPr lang="en-US" sz="1400" dirty="0" smtClean="0"/>
          </a:p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www.youtube.com/watch?v=1OxR4KLj-4I</a:t>
            </a:r>
            <a:endParaRPr lang="en-US" sz="1400" dirty="0" smtClean="0"/>
          </a:p>
          <a:p>
            <a:r>
              <a:rPr lang="en-US" sz="1400" dirty="0"/>
              <a:t>https://github.com/volatilityfoundation/volatility</a:t>
            </a:r>
          </a:p>
          <a:p>
            <a:r>
              <a:rPr lang="en-US" sz="1400" dirty="0" smtClean="0">
                <a:hlinkClick r:id="rId4"/>
              </a:rPr>
              <a:t>https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github.com/volatilityfoundation/volatility/wiki/Volatility-Usage</a:t>
            </a:r>
            <a:endParaRPr lang="en-US" sz="1400" dirty="0" smtClean="0"/>
          </a:p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github.com/volatilityfoundation/volatility/wiki</a:t>
            </a:r>
            <a:endParaRPr lang="en-US" sz="1400" dirty="0" smtClean="0"/>
          </a:p>
          <a:p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lucideustech.blogspot.com/2018/01/windows-volatile-memory-acquisition.html</a:t>
            </a:r>
            <a:endParaRPr lang="en-US" sz="1400" dirty="0" smtClean="0"/>
          </a:p>
          <a:p>
            <a:r>
              <a:rPr lang="en-US" sz="1400" dirty="0">
                <a:hlinkClick r:id="rId6"/>
              </a:rPr>
              <a:t>https://eforensicsmag.com/finding-advanced-malware-using-volatility</a:t>
            </a:r>
            <a:r>
              <a:rPr lang="en-US" sz="1400" dirty="0" smtClean="0">
                <a:hlinkClick r:id="rId6"/>
              </a:rPr>
              <a:t>/</a:t>
            </a:r>
            <a:endParaRPr lang="en-US" sz="1400" dirty="0" smtClean="0"/>
          </a:p>
          <a:p>
            <a:r>
              <a:rPr lang="en-US" sz="1400" dirty="0">
                <a:hlinkClick r:id="rId7"/>
              </a:rPr>
              <a:t>https://resources.infosecinstitute.com/memory-forensics-and-analysis-using-volatility/#</a:t>
            </a:r>
            <a:r>
              <a:rPr lang="en-US" sz="1400" dirty="0" smtClean="0">
                <a:hlinkClick r:id="rId7"/>
              </a:rPr>
              <a:t>gref</a:t>
            </a:r>
            <a:endParaRPr lang="en-US" sz="1400" dirty="0" smtClean="0"/>
          </a:p>
          <a:p>
            <a:r>
              <a:rPr lang="en-US" sz="1400" dirty="0"/>
              <a:t>https://www.andreafortuna.org/cybersecurity/volatility-my-own-cheatsheet-part-2-processes-and-dlls/</a:t>
            </a:r>
          </a:p>
        </p:txBody>
      </p:sp>
    </p:spTree>
    <p:extLst>
      <p:ext uri="{BB962C8B-B14F-4D97-AF65-F5344CB8AC3E}">
        <p14:creationId xmlns:p14="http://schemas.microsoft.com/office/powerpoint/2010/main" val="3782016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 Acquisition Process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Host </a:t>
            </a:r>
            <a:r>
              <a:rPr lang="en-US" dirty="0"/>
              <a:t>machine should not be connected to any external network</a:t>
            </a:r>
          </a:p>
          <a:p>
            <a:pPr lvl="1"/>
            <a:r>
              <a:rPr lang="en-US" dirty="0" smtClean="0"/>
              <a:t>Disconnect </a:t>
            </a:r>
            <a:r>
              <a:rPr lang="en-US" dirty="0"/>
              <a:t>LAN/WIFI/Bluetooth connections by putting the device in airplane mode</a:t>
            </a:r>
          </a:p>
          <a:p>
            <a:pPr lvl="1"/>
            <a:r>
              <a:rPr lang="en-US" dirty="0" smtClean="0"/>
              <a:t>Ensure </a:t>
            </a:r>
            <a:r>
              <a:rPr lang="en-US" dirty="0"/>
              <a:t>the device is unlocked without installing any password bypassing module</a:t>
            </a:r>
          </a:p>
          <a:p>
            <a:r>
              <a:rPr lang="en-US" dirty="0" smtClean="0"/>
              <a:t>Remove </a:t>
            </a:r>
            <a:r>
              <a:rPr lang="en-US" dirty="0"/>
              <a:t>any external connected devices</a:t>
            </a:r>
          </a:p>
          <a:p>
            <a:r>
              <a:rPr lang="en-US" dirty="0" smtClean="0"/>
              <a:t>Host </a:t>
            </a:r>
            <a:r>
              <a:rPr lang="en-US" dirty="0"/>
              <a:t>machine should be connected to a stable power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6865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</a:t>
            </a:r>
            <a:r>
              <a:rPr lang="en-US" dirty="0"/>
              <a:t>for acquisition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Determine the state of the machine</a:t>
            </a:r>
          </a:p>
          <a:p>
            <a:r>
              <a:rPr lang="en-US" sz="2000" dirty="0"/>
              <a:t>Identify the operating system</a:t>
            </a:r>
          </a:p>
          <a:p>
            <a:r>
              <a:rPr lang="en-US" sz="2000" dirty="0"/>
              <a:t>Check for authentic device access</a:t>
            </a:r>
          </a:p>
          <a:p>
            <a:r>
              <a:rPr lang="en-US" sz="2000" dirty="0"/>
              <a:t>Insert acquisition media</a:t>
            </a:r>
          </a:p>
          <a:p>
            <a:r>
              <a:rPr lang="en-US" sz="2000" dirty="0"/>
              <a:t>Perform Volatile Memory Dump</a:t>
            </a:r>
          </a:p>
          <a:p>
            <a:r>
              <a:rPr lang="en-US" sz="2000" dirty="0"/>
              <a:t>Collect SWAP, PAGEFILE.sys and system protected files</a:t>
            </a:r>
          </a:p>
          <a:p>
            <a:r>
              <a:rPr lang="en-US" sz="2000" dirty="0"/>
              <a:t>Hash and verify the acquired files</a:t>
            </a:r>
          </a:p>
          <a:p>
            <a:r>
              <a:rPr lang="en-US" sz="2000" dirty="0"/>
              <a:t>Create Investigator copies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4000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 acquisition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0860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Windows 7 SP 1 system information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28474"/>
            <a:ext cx="3050777" cy="39159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961" y="1128474"/>
            <a:ext cx="3954538" cy="379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0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</a:t>
            </a:r>
            <a:r>
              <a:rPr lang="en-US" dirty="0" smtClean="0"/>
              <a:t>Profiles supported by software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436" y="0"/>
            <a:ext cx="44380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81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a USB to save memory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5" y="1321333"/>
            <a:ext cx="6516009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35627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2209</TotalTime>
  <Words>487</Words>
  <Application>Microsoft Office PowerPoint</Application>
  <PresentationFormat>On-screen Show (16:9)</PresentationFormat>
  <Paragraphs>107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Brush Script MT</vt:lpstr>
      <vt:lpstr>Adobe Devanagari</vt:lpstr>
      <vt:lpstr>Arial</vt:lpstr>
      <vt:lpstr>Dosis</vt:lpstr>
      <vt:lpstr>Bahnschrift Light Condensed</vt:lpstr>
      <vt:lpstr>Calibri</vt:lpstr>
      <vt:lpstr>Sniglet</vt:lpstr>
      <vt:lpstr>Friar template</vt:lpstr>
      <vt:lpstr>Window 7 Memory Forensics </vt:lpstr>
      <vt:lpstr>Windows Volatile Memory (RAM)</vt:lpstr>
      <vt:lpstr>storage media vs RAM</vt:lpstr>
      <vt:lpstr>Pre- Acquisition Process</vt:lpstr>
      <vt:lpstr>steps for acquisition</vt:lpstr>
      <vt:lpstr>Memory acquisition</vt:lpstr>
      <vt:lpstr>VM Windows 7 SP 1 system information </vt:lpstr>
      <vt:lpstr>Win Profiles supported by software</vt:lpstr>
      <vt:lpstr>Prepare a USB to save memory information</vt:lpstr>
      <vt:lpstr>PowerPoint Presentation</vt:lpstr>
      <vt:lpstr>PowerPoint Presentation</vt:lpstr>
      <vt:lpstr>Move captured memory from a USB to Kali</vt:lpstr>
      <vt:lpstr>PowerPoint Presentation</vt:lpstr>
      <vt:lpstr>Prepare a working directory in Kali</vt:lpstr>
      <vt:lpstr>Move memory information from USB to Kali</vt:lpstr>
      <vt:lpstr>Memory Analysis</vt:lpstr>
      <vt:lpstr>Display global command line options</vt:lpstr>
      <vt:lpstr>Identify information for the image using imageinfo plugin </vt:lpstr>
      <vt:lpstr>Other plugins</vt:lpstr>
      <vt:lpstr>PowerPoint Presentation</vt:lpstr>
      <vt:lpstr>Print all running processes</vt:lpstr>
      <vt:lpstr>scan for network artifacts</vt:lpstr>
      <vt:lpstr>Fillet out TCPv6: grep –vi TCPv6</vt:lpstr>
      <vt:lpstr>Listing Hidden or terminated process</vt:lpstr>
      <vt:lpstr>Cross reference processes with various lists (clues for malware)</vt:lpstr>
      <vt:lpstr>Recover command history</vt:lpstr>
      <vt:lpstr>Other interesting functions</vt:lpstr>
      <vt:lpstr>Command Reference</vt:lpstr>
      <vt:lpstr>Process Limitations</vt:lpstr>
      <vt:lpstr>Limitation</vt:lpstr>
      <vt:lpstr>mobile device platforms</vt:lpstr>
      <vt:lpstr>Your work</vt:lpstr>
      <vt:lpstr>scenario</vt:lpstr>
      <vt:lpstr>Your goal is to find evidence in memory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271</cp:revision>
  <dcterms:modified xsi:type="dcterms:W3CDTF">2019-01-22T01:42:38Z</dcterms:modified>
</cp:coreProperties>
</file>